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</p:sldIdLst>
  <p:sldSz cy="6858000" cx="12192000"/>
  <p:notesSz cx="6858000" cy="9144000"/>
  <p:embeddedFontLst>
    <p:embeddedFont>
      <p:font typeface="Roboto"/>
      <p:regular r:id="rId83"/>
      <p:bold r:id="rId84"/>
      <p:italic r:id="rId85"/>
      <p:boldItalic r:id="rId86"/>
    </p:embeddedFont>
    <p:embeddedFont>
      <p:font typeface="Lora"/>
      <p:regular r:id="rId87"/>
      <p:bold r:id="rId88"/>
      <p:italic r:id="rId89"/>
      <p:boldItalic r:id="rId90"/>
    </p:embeddedFont>
    <p:embeddedFont>
      <p:font typeface="Gill Sans"/>
      <p:regular r:id="rId91"/>
      <p:bold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3" roundtripDataSignature="AMtx7mhS6WcBuBDym7yQNe1BfN+JMDw1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Roboto-bold.fntdata"/><Relationship Id="rId83" Type="http://schemas.openxmlformats.org/officeDocument/2006/relationships/font" Target="fonts/Roboto-regular.fntdata"/><Relationship Id="rId42" Type="http://schemas.openxmlformats.org/officeDocument/2006/relationships/slide" Target="slides/slide38.xml"/><Relationship Id="rId86" Type="http://schemas.openxmlformats.org/officeDocument/2006/relationships/font" Target="fonts/Roboto-boldItalic.fntdata"/><Relationship Id="rId41" Type="http://schemas.openxmlformats.org/officeDocument/2006/relationships/slide" Target="slides/slide37.xml"/><Relationship Id="rId85" Type="http://schemas.openxmlformats.org/officeDocument/2006/relationships/font" Target="fonts/Roboto-italic.fntdata"/><Relationship Id="rId44" Type="http://schemas.openxmlformats.org/officeDocument/2006/relationships/slide" Target="slides/slide40.xml"/><Relationship Id="rId88" Type="http://schemas.openxmlformats.org/officeDocument/2006/relationships/font" Target="fonts/Lora-bold.fntdata"/><Relationship Id="rId43" Type="http://schemas.openxmlformats.org/officeDocument/2006/relationships/slide" Target="slides/slide39.xml"/><Relationship Id="rId87" Type="http://schemas.openxmlformats.org/officeDocument/2006/relationships/font" Target="fonts/Lora-regular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Lora-italic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GillSans-regular.fntdata"/><Relationship Id="rId90" Type="http://schemas.openxmlformats.org/officeDocument/2006/relationships/font" Target="fonts/Lora-boldItalic.fntdata"/><Relationship Id="rId93" Type="http://customschemas.google.com/relationships/presentationmetadata" Target="metadata"/><Relationship Id="rId92" Type="http://schemas.openxmlformats.org/officeDocument/2006/relationships/font" Target="fonts/GillSans-bold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1d041245e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1d041245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253421d4e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253421d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253421d4e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253421d4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253421d4e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253421d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1d041245e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1d04124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1d041245e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1d041245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11d041245e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11d041245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11d041245e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11d041245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1d041245e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1d041245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253421d4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253421d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1d041245e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1d041245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d041245e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1d04124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1d041245e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1d041245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d041245e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d041245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253421d4e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253421d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253421d4e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253421d4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253421d4e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253421d4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11d041245e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11d041245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253421d4e_0_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253421d4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d253421d4e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d253421d4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d253421d4e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d253421d4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248f563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d248f563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11d041245e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11d041245e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d253421d4e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d253421d4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d253421d4e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d253421d4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d253421d4e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d253421d4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253421d4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d253421d4e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248f563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d248f5634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d253421d4e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d253421d4e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253421d4e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253421d4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253421d4e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253421d4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d253421d4e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d253421d4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253421d4e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253421d4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253421d4e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253421d4e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253421d4e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253421d4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248f563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d248f56346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d253421d4e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d253421d4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d253421d4e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d253421d4e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d253421d4e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d253421d4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253421d4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d253421d4e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d253421d4e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d253421d4e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d253421d4e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d253421d4e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d253421d4e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d253421d4e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d253421d4e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d253421d4e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253421d4e_0_2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253421d4e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d253421d4e_0_3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d253421d4e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1d041245e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1d041245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d253421d4e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d253421d4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d253421d4e_0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d253421d4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253421d4e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253421d4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253421d4e_0_2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253421d4e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d253421d4e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d253421d4e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253421d4e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253421d4e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253421d4e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d253421d4e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d248f563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d248f5634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248f56346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248f5634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248f56346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248f5634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7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7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27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3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3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7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37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28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" name="Google Shape;33;p2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1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3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" name="Google Shape;44;p31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2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3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3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3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3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33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33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33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3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4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4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3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34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35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35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5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35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35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35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35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26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2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2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towardsml.com/2018/06/12/understanding-word-embeddings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1d041245e_0_61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Interaction</a:t>
            </a:r>
            <a:endParaRPr/>
          </a:p>
        </p:txBody>
      </p:sp>
      <p:sp>
        <p:nvSpPr>
          <p:cNvPr id="101" name="Google Shape;101;g111d041245e_0_61"/>
          <p:cNvSpPr txBox="1"/>
          <p:nvPr>
            <p:ph idx="1" type="body"/>
          </p:nvPr>
        </p:nvSpPr>
        <p:spPr>
          <a:xfrm>
            <a:off x="1451575" y="2015725"/>
            <a:ext cx="9603300" cy="196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Word vectors are created from a children’s novel – it has two sentence as mentioned below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Please stick to the rules.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Children have collected sticks for a bonfire.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Will Word vector learn two different vector representations of stick? How?</a:t>
            </a:r>
            <a:endParaRPr sz="1800"/>
          </a:p>
        </p:txBody>
      </p:sp>
      <p:sp>
        <p:nvSpPr>
          <p:cNvPr id="102" name="Google Shape;102;g111d041245e_0_61"/>
          <p:cNvSpPr txBox="1"/>
          <p:nvPr/>
        </p:nvSpPr>
        <p:spPr>
          <a:xfrm>
            <a:off x="1451575" y="4043275"/>
            <a:ext cx="469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LSTMs  encode context?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3" name="Google Shape;103;g111d041245e_0_61"/>
          <p:cNvSpPr txBox="1"/>
          <p:nvPr/>
        </p:nvSpPr>
        <p:spPr>
          <a:xfrm>
            <a:off x="1451575" y="4567225"/>
            <a:ext cx="611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does LSTM preserve long term dependencies?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g111d041245e_0_61"/>
          <p:cNvSpPr txBox="1"/>
          <p:nvPr/>
        </p:nvSpPr>
        <p:spPr>
          <a:xfrm>
            <a:off x="1451575" y="5028925"/>
            <a:ext cx="982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advantage of using BiLSTm over LSTM – what kind of applications can benefit – and why?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g111d041245e_0_61"/>
          <p:cNvSpPr txBox="1"/>
          <p:nvPr/>
        </p:nvSpPr>
        <p:spPr>
          <a:xfrm>
            <a:off x="1511125" y="5490625"/>
            <a:ext cx="948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advantage of attention layer? Why is it needed?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253421d4e_0_0"/>
          <p:cNvSpPr txBox="1"/>
          <p:nvPr>
            <p:ph type="title"/>
          </p:nvPr>
        </p:nvSpPr>
        <p:spPr>
          <a:xfrm>
            <a:off x="89254" y="1233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rgbClr val="2125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The Transformer network</a:t>
            </a:r>
            <a:endParaRPr/>
          </a:p>
        </p:txBody>
      </p:sp>
      <p:pic>
        <p:nvPicPr>
          <p:cNvPr id="166" name="Google Shape;166;gd253421d4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500" y="1172475"/>
            <a:ext cx="9746025" cy="251672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gd253421d4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8551" y="3505025"/>
            <a:ext cx="5309900" cy="32659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gd253421d4e_0_0"/>
          <p:cNvSpPr txBox="1"/>
          <p:nvPr/>
        </p:nvSpPr>
        <p:spPr>
          <a:xfrm>
            <a:off x="8065500" y="6155375"/>
            <a:ext cx="402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3F3F3"/>
                </a:highlight>
              </a:rPr>
              <a:t>Source - </a:t>
            </a:r>
            <a:r>
              <a:rPr lang="en-US">
                <a:highlight>
                  <a:srgbClr val="F3F3F3"/>
                </a:highlight>
              </a:rPr>
              <a:t>http://jalammar.github.io/illustrated-transformer/</a:t>
            </a:r>
            <a:endParaRPr>
              <a:highlight>
                <a:srgbClr val="F3F3F3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253421d4e_0_13"/>
          <p:cNvSpPr txBox="1"/>
          <p:nvPr>
            <p:ph type="title"/>
          </p:nvPr>
        </p:nvSpPr>
        <p:spPr>
          <a:xfrm>
            <a:off x="445329" y="30914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Peeping inside</a:t>
            </a:r>
            <a:endParaRPr/>
          </a:p>
        </p:txBody>
      </p:sp>
      <p:pic>
        <p:nvPicPr>
          <p:cNvPr id="174" name="Google Shape;174;gd253421d4e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000" y="88825"/>
            <a:ext cx="8831001" cy="5979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d253421d4e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417" y="2318044"/>
            <a:ext cx="4794457" cy="2012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253421d4e_0_1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gd253421d4e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0" y="181677"/>
            <a:ext cx="11839449" cy="625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d253421d4e_0_19"/>
          <p:cNvSpPr txBox="1"/>
          <p:nvPr/>
        </p:nvSpPr>
        <p:spPr>
          <a:xfrm>
            <a:off x="325125" y="2786550"/>
            <a:ext cx="3312900" cy="29742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Word in each position flows through its own path in the encoder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Dependencies between these paths are learn in the self-attention layer.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Feed-forward layers do not have those dependencies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1d041245e_0_2"/>
          <p:cNvSpPr txBox="1"/>
          <p:nvPr>
            <p:ph type="title"/>
          </p:nvPr>
        </p:nvSpPr>
        <p:spPr>
          <a:xfrm>
            <a:off x="1451579" y="40019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Self attentions</a:t>
            </a:r>
            <a:endParaRPr/>
          </a:p>
        </p:txBody>
      </p:sp>
      <p:pic>
        <p:nvPicPr>
          <p:cNvPr id="188" name="Google Shape;188;g111d041245e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925" y="1259625"/>
            <a:ext cx="7915325" cy="53592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" name="Google Shape;189;g111d041245e_0_2"/>
          <p:cNvSpPr txBox="1"/>
          <p:nvPr/>
        </p:nvSpPr>
        <p:spPr>
          <a:xfrm>
            <a:off x="0" y="967800"/>
            <a:ext cx="4136700" cy="492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4040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</a:t>
            </a:r>
            <a:r>
              <a:rPr lang="en-US" sz="1800">
                <a:solidFill>
                  <a:schemeClr val="dk1"/>
                </a:solidFill>
              </a:rPr>
              <a:t>reate three vectors from each word embedding of size 512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For each word -   create a Query vector, a Key vector, and a Value vector by multiplying the embedding by three matrices that are trained during the training process.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These new vectors are smaller in dimension than the embedding vector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Typical dimensionality is 64, while the embedding and encoder input/output vectors have dimensionality of 512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111d041245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400" y="1398000"/>
            <a:ext cx="8496598" cy="545999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11d041245e_0_10"/>
          <p:cNvSpPr txBox="1"/>
          <p:nvPr/>
        </p:nvSpPr>
        <p:spPr>
          <a:xfrm>
            <a:off x="93300" y="80800"/>
            <a:ext cx="4478700" cy="524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292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Query and Key are</a:t>
            </a:r>
            <a:r>
              <a:rPr lang="en-US" sz="1600">
                <a:solidFill>
                  <a:schemeClr val="dk1"/>
                </a:solidFill>
              </a:rPr>
              <a:t> abstractions for calculating   attention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Calculating the self-attention for the first word in this example, “Thinking” - will involve scoring each word of the input sentence against this word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dk1"/>
                </a:solidFill>
              </a:rPr>
              <a:t> The score determines how much focus to place on other parts of the input sentence as we encode a word at a certain position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 score is calculated by taking the dot product of the </a:t>
            </a:r>
            <a:r>
              <a:rPr lang="en-US" sz="1600">
                <a:solidFill>
                  <a:srgbClr val="B36AE2"/>
                </a:solidFill>
              </a:rPr>
              <a:t>query vector</a:t>
            </a:r>
            <a:r>
              <a:rPr lang="en-US" sz="1600">
                <a:solidFill>
                  <a:schemeClr val="dk1"/>
                </a:solidFill>
              </a:rPr>
              <a:t> with the </a:t>
            </a:r>
            <a:r>
              <a:rPr lang="en-US" sz="1600">
                <a:solidFill>
                  <a:srgbClr val="F39019"/>
                </a:solidFill>
              </a:rPr>
              <a:t>key vector</a:t>
            </a:r>
            <a:r>
              <a:rPr lang="en-US" sz="1600">
                <a:solidFill>
                  <a:schemeClr val="dk1"/>
                </a:solidFill>
              </a:rPr>
              <a:t> of the respective word we’re scoring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So if we’re processing the self-attention for the word in position </a:t>
            </a:r>
            <a:r>
              <a:rPr lang="en-US" sz="1600">
                <a:solidFill>
                  <a:srgbClr val="70BF41"/>
                </a:solidFill>
              </a:rPr>
              <a:t>#1</a:t>
            </a:r>
            <a:r>
              <a:rPr lang="en-US" sz="1600">
                <a:solidFill>
                  <a:schemeClr val="dk1"/>
                </a:solidFill>
              </a:rPr>
              <a:t>, the first score would be the dot product of </a:t>
            </a:r>
            <a:r>
              <a:rPr lang="en-US" sz="1600">
                <a:solidFill>
                  <a:srgbClr val="B36AE2"/>
                </a:solidFill>
              </a:rPr>
              <a:t>q1</a:t>
            </a:r>
            <a:r>
              <a:rPr lang="en-US" sz="1600">
                <a:solidFill>
                  <a:schemeClr val="dk1"/>
                </a:solidFill>
              </a:rPr>
              <a:t> and </a:t>
            </a:r>
            <a:r>
              <a:rPr lang="en-US" sz="1600">
                <a:solidFill>
                  <a:srgbClr val="F39019"/>
                </a:solidFill>
              </a:rPr>
              <a:t>k1</a:t>
            </a:r>
            <a:r>
              <a:rPr lang="en-US" sz="1600">
                <a:solidFill>
                  <a:schemeClr val="dk1"/>
                </a:solidFill>
              </a:rPr>
              <a:t>. The second score would be the dot product of </a:t>
            </a:r>
            <a:r>
              <a:rPr lang="en-US" sz="1600">
                <a:solidFill>
                  <a:srgbClr val="B36AE2"/>
                </a:solidFill>
              </a:rPr>
              <a:t>q1</a:t>
            </a:r>
            <a:r>
              <a:rPr lang="en-US" sz="1600">
                <a:solidFill>
                  <a:schemeClr val="dk1"/>
                </a:solidFill>
              </a:rPr>
              <a:t> and </a:t>
            </a:r>
            <a:r>
              <a:rPr lang="en-US" sz="1600">
                <a:solidFill>
                  <a:srgbClr val="F39019"/>
                </a:solidFill>
              </a:rPr>
              <a:t>k2</a:t>
            </a:r>
            <a:r>
              <a:rPr lang="en-US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111d041245e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900" y="0"/>
            <a:ext cx="9035102" cy="6228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11d041245e_0_18"/>
          <p:cNvSpPr txBox="1"/>
          <p:nvPr/>
        </p:nvSpPr>
        <p:spPr>
          <a:xfrm>
            <a:off x="0" y="0"/>
            <a:ext cx="3436800" cy="350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D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ivide the scores by 8 (the square root of the dimension of the key vectors)  – 64.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This leads to having more stable gradients. T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Pass the result through a softmax operation - Softmax normalizes the scores so they’re all positive and add up to 1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1d041245e_0_2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111d041245e_0_26"/>
          <p:cNvSpPr txBox="1"/>
          <p:nvPr/>
        </p:nvSpPr>
        <p:spPr>
          <a:xfrm>
            <a:off x="261350" y="600275"/>
            <a:ext cx="5041500" cy="505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725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S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oftmax score - determines how much each word will be expressed at this position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Obviously highest for the word at this position -  but another word that is relevant to the current word will also get attention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M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ultiply each value vector by the softmax score - The intuition here is to keep intact the values of the word(s) we want to focus on, and drown-out irrelevant words (by multiplying them by tiny numbers like 0.001, for example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Sum up the weighted value vectors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Produces the output of the self-attention layer at this position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208" name="Google Shape;208;g111d041245e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125" y="139952"/>
            <a:ext cx="6487876" cy="640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1d041245e_0_3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Calculation</a:t>
            </a:r>
            <a:endParaRPr/>
          </a:p>
        </p:txBody>
      </p:sp>
      <p:pic>
        <p:nvPicPr>
          <p:cNvPr id="214" name="Google Shape;214;g111d041245e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8177" y="78950"/>
            <a:ext cx="6311877" cy="586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111d041245e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625" y="3014700"/>
            <a:ext cx="6223273" cy="34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253421d4e_0_2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lang="en-US"/>
              <a:t>Self Attention</a:t>
            </a:r>
            <a:endParaRPr/>
          </a:p>
        </p:txBody>
      </p:sp>
      <p:sp>
        <p:nvSpPr>
          <p:cNvPr id="221" name="Google Shape;221;gd253421d4e_0_27"/>
          <p:cNvSpPr txBox="1"/>
          <p:nvPr/>
        </p:nvSpPr>
        <p:spPr>
          <a:xfrm>
            <a:off x="3816900" y="225825"/>
            <a:ext cx="8375100" cy="4617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The animal didn't cross the street because it was too tired</a:t>
            </a:r>
            <a:endParaRPr b="1" sz="1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2" name="Google Shape;222;gd253421d4e_0_27"/>
          <p:cNvSpPr txBox="1"/>
          <p:nvPr/>
        </p:nvSpPr>
        <p:spPr>
          <a:xfrm>
            <a:off x="309625" y="2244725"/>
            <a:ext cx="52944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</a:rPr>
              <a:t>Self attention allows each word (each position in an input sequence) look at other positions (words) in the input sequence for clues that can help lead to a </a:t>
            </a:r>
            <a:r>
              <a:rPr b="1" i="1" lang="en-US" sz="1800">
                <a:solidFill>
                  <a:srgbClr val="222222"/>
                </a:solidFill>
              </a:rPr>
              <a:t>better encoding for this word</a:t>
            </a:r>
            <a:endParaRPr b="1" i="1" sz="18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8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25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7254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</a:rPr>
              <a:t>When the model is processing the word “it”, self-attention allows it to associate “it” with “animal”</a:t>
            </a:r>
            <a:endParaRPr sz="1800">
              <a:solidFill>
                <a:srgbClr val="C7254E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3" name="Google Shape;223;gd253421d4e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350" y="1037200"/>
            <a:ext cx="6416074" cy="493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1d041245e_0_81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Multi-headed Attention utility</a:t>
            </a:r>
            <a:endParaRPr/>
          </a:p>
        </p:txBody>
      </p:sp>
      <p:sp>
        <p:nvSpPr>
          <p:cNvPr id="229" name="Google Shape;229;g111d041245e_0_81"/>
          <p:cNvSpPr txBox="1"/>
          <p:nvPr>
            <p:ph idx="1" type="body"/>
          </p:nvPr>
        </p:nvSpPr>
        <p:spPr>
          <a:xfrm>
            <a:off x="1451575" y="1780300"/>
            <a:ext cx="9603300" cy="40713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2425" lvl="0" marL="457200" rtl="0" algn="l">
              <a:lnSpc>
                <a:spcPct val="115000"/>
              </a:lnSpc>
              <a:spcBef>
                <a:spcPts val="2200"/>
              </a:spcBef>
              <a:spcAft>
                <a:spcPts val="0"/>
              </a:spcAft>
              <a:buClr>
                <a:srgbClr val="222222"/>
              </a:buClr>
              <a:buSzPts val="1950"/>
              <a:buAutoNum type="arabi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Expands the model’s ability to focus on different positions. 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lphaL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single z1 could be dominated by the the actual word itself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24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AutoNum type="alphaL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While translating a sentence like “The animal didn’t cross the street because it was too tired”, - it would be useful to know which word “it” refers to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50"/>
              <a:buAutoNum type="arabi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multi-headed attention layers multiple “representation subspaces” are created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50"/>
              <a:buAutoNum type="arabi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With multi-headed attention - </a:t>
            </a:r>
            <a:r>
              <a:rPr b="1"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multiple sets of Query/Key/Value weight matrices are created</a:t>
            </a: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typically eight attention heads are used for each encoder/decoder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50"/>
              <a:buAutoNum type="arabi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Each of these sets is randomly initialized 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24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950"/>
              <a:buAutoNum type="arabicPeriod"/>
            </a:pPr>
            <a:r>
              <a:rPr lang="en-US" sz="19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After training, each set is used to project the input embeddings (or vectors from lower encoders/decoders) into a different representation subspace.</a:t>
            </a:r>
            <a:endParaRPr sz="19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Transformer based Language Models </a:t>
            </a:r>
            <a:endParaRPr/>
          </a:p>
        </p:txBody>
      </p:sp>
      <p:sp>
        <p:nvSpPr>
          <p:cNvPr id="111" name="Google Shape;111;p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BERT (BIDIRECTIONAL ENCODER REPRESENTATIONS FROM TRANSFORMERS)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1d041245e_0_9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235" name="Google Shape;235;g111d041245e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525" y="577700"/>
            <a:ext cx="7570126" cy="62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11d041245e_0_92"/>
          <p:cNvSpPr txBox="1"/>
          <p:nvPr/>
        </p:nvSpPr>
        <p:spPr>
          <a:xfrm>
            <a:off x="2567425" y="2291175"/>
            <a:ext cx="2724600" cy="4002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Head 1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37" name="Google Shape;237;g111d041245e_0_92"/>
          <p:cNvSpPr txBox="1"/>
          <p:nvPr/>
        </p:nvSpPr>
        <p:spPr>
          <a:xfrm>
            <a:off x="2567425" y="5446850"/>
            <a:ext cx="2724600" cy="4002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Head 2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1d041245e_0_42"/>
          <p:cNvSpPr txBox="1"/>
          <p:nvPr>
            <p:ph type="title"/>
          </p:nvPr>
        </p:nvSpPr>
        <p:spPr>
          <a:xfrm>
            <a:off x="4" y="29364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Multi-headed Attention</a:t>
            </a:r>
            <a:endParaRPr/>
          </a:p>
        </p:txBody>
      </p:sp>
      <p:pic>
        <p:nvPicPr>
          <p:cNvPr id="243" name="Google Shape;243;g111d041245e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342750"/>
            <a:ext cx="10790150" cy="545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1d041245e_0_8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Combining contribution of all attention heads</a:t>
            </a:r>
            <a:endParaRPr/>
          </a:p>
        </p:txBody>
      </p:sp>
      <p:pic>
        <p:nvPicPr>
          <p:cNvPr id="249" name="Google Shape;249;g111d041245e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825" y="1928625"/>
            <a:ext cx="9521050" cy="48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d253421d4e_0_50"/>
          <p:cNvSpPr txBox="1"/>
          <p:nvPr>
            <p:ph type="title"/>
          </p:nvPr>
        </p:nvSpPr>
        <p:spPr>
          <a:xfrm>
            <a:off x="429854" y="-6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Multi-headed attention</a:t>
            </a:r>
            <a:endParaRPr/>
          </a:p>
        </p:txBody>
      </p:sp>
      <p:pic>
        <p:nvPicPr>
          <p:cNvPr id="255" name="Google Shape;255;gd253421d4e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8550"/>
            <a:ext cx="11927376" cy="60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d253421d4e_0_5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transformers learn order of words?</a:t>
            </a:r>
            <a:endParaRPr/>
          </a:p>
        </p:txBody>
      </p:sp>
      <p:pic>
        <p:nvPicPr>
          <p:cNvPr id="261" name="Google Shape;261;gd253421d4e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775" y="1371325"/>
            <a:ext cx="9078702" cy="46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d253421d4e_0_55"/>
          <p:cNvSpPr txBox="1"/>
          <p:nvPr/>
        </p:nvSpPr>
        <p:spPr>
          <a:xfrm>
            <a:off x="371525" y="4303675"/>
            <a:ext cx="250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Position of Word is incorporated into embedding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253421d4e_0_4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Positional Embedding</a:t>
            </a:r>
            <a:endParaRPr/>
          </a:p>
        </p:txBody>
      </p:sp>
      <p:pic>
        <p:nvPicPr>
          <p:cNvPr id="268" name="Google Shape;268;gd253421d4e_0_40"/>
          <p:cNvPicPr preferRelativeResize="0"/>
          <p:nvPr/>
        </p:nvPicPr>
        <p:blipFill rotWithShape="1">
          <a:blip r:embed="rId3">
            <a:alphaModFix/>
          </a:blip>
          <a:srcRect b="0" l="0" r="19100" t="0"/>
          <a:stretch/>
        </p:blipFill>
        <p:spPr>
          <a:xfrm>
            <a:off x="108375" y="1853625"/>
            <a:ext cx="7127650" cy="285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d253421d4e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1350" y="2734375"/>
            <a:ext cx="5320952" cy="41236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gd253421d4e_0_40"/>
          <p:cNvSpPr txBox="1"/>
          <p:nvPr/>
        </p:nvSpPr>
        <p:spPr>
          <a:xfrm>
            <a:off x="108375" y="5588575"/>
            <a:ext cx="642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https://kazemnejad.com/blog/transformer_architecture_positional_encoding/</a:t>
            </a:r>
            <a:endParaRPr/>
          </a:p>
        </p:txBody>
      </p:sp>
      <p:sp>
        <p:nvSpPr>
          <p:cNvPr id="271" name="Google Shape;271;gd253421d4e_0_40"/>
          <p:cNvSpPr txBox="1"/>
          <p:nvPr/>
        </p:nvSpPr>
        <p:spPr>
          <a:xfrm>
            <a:off x="7585625" y="2334175"/>
            <a:ext cx="374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For (t) 512 dimensional Embedding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1d041245e_0_10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277" name="Google Shape;277;g111d041245e_0_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019"/>
            <a:ext cx="11887201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253421d4e_0_66"/>
          <p:cNvSpPr txBox="1"/>
          <p:nvPr>
            <p:ph type="title"/>
          </p:nvPr>
        </p:nvSpPr>
        <p:spPr>
          <a:xfrm>
            <a:off x="1294354" y="2162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Normalization before moving on to next Encoder</a:t>
            </a:r>
            <a:endParaRPr/>
          </a:p>
        </p:txBody>
      </p:sp>
      <p:pic>
        <p:nvPicPr>
          <p:cNvPr id="283" name="Google Shape;283;gd253421d4e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0" y="846998"/>
            <a:ext cx="7146986" cy="57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gd253421d4e_0_66"/>
          <p:cNvPicPr preferRelativeResize="0"/>
          <p:nvPr/>
        </p:nvPicPr>
        <p:blipFill rotWithShape="1">
          <a:blip r:embed="rId4">
            <a:alphaModFix/>
          </a:blip>
          <a:srcRect b="0" l="0" r="0" t="24687"/>
          <a:stretch/>
        </p:blipFill>
        <p:spPr>
          <a:xfrm>
            <a:off x="6099425" y="2012500"/>
            <a:ext cx="6092575" cy="4845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253421d4e_0_83"/>
          <p:cNvSpPr txBox="1"/>
          <p:nvPr>
            <p:ph type="title"/>
          </p:nvPr>
        </p:nvSpPr>
        <p:spPr>
          <a:xfrm>
            <a:off x="383379" y="2626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 Decoder </a:t>
            </a:r>
            <a:endParaRPr/>
          </a:p>
        </p:txBody>
      </p:sp>
      <p:pic>
        <p:nvPicPr>
          <p:cNvPr id="290" name="Google Shape;290;gd253421d4e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75" y="835950"/>
            <a:ext cx="11161677" cy="579607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d253421d4e_0_83"/>
          <p:cNvSpPr txBox="1"/>
          <p:nvPr/>
        </p:nvSpPr>
        <p:spPr>
          <a:xfrm>
            <a:off x="7076175" y="5851725"/>
            <a:ext cx="266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Target Sentence in Language 2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d253421d4e_0_78"/>
          <p:cNvSpPr txBox="1"/>
          <p:nvPr>
            <p:ph type="title"/>
          </p:nvPr>
        </p:nvSpPr>
        <p:spPr>
          <a:xfrm>
            <a:off x="1157454" y="31319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Decoder</a:t>
            </a:r>
            <a:endParaRPr/>
          </a:p>
        </p:txBody>
      </p:sp>
      <p:pic>
        <p:nvPicPr>
          <p:cNvPr id="297" name="Google Shape;297;gd253421d4e_0_78"/>
          <p:cNvPicPr preferRelativeResize="0"/>
          <p:nvPr/>
        </p:nvPicPr>
        <p:blipFill rotWithShape="1">
          <a:blip r:embed="rId3">
            <a:alphaModFix/>
          </a:blip>
          <a:srcRect b="0" l="0" r="0" t="31759"/>
          <a:stretch/>
        </p:blipFill>
        <p:spPr>
          <a:xfrm>
            <a:off x="2075050" y="959800"/>
            <a:ext cx="10116949" cy="579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d253421d4e_0_78"/>
          <p:cNvSpPr txBox="1"/>
          <p:nvPr/>
        </p:nvSpPr>
        <p:spPr>
          <a:xfrm>
            <a:off x="0" y="1687425"/>
            <a:ext cx="3932100" cy="24012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Output of the top encoder is  transformed into a set of attention vectors K and V - these are used by each decoder in its “encoder-decoder attention” layer which helps the decoder focus on appropriate places in the input sequence: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248f56346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DEEP CONTEXTUALIZED WORD REPRESENTATIONS</a:t>
            </a:r>
            <a:endParaRPr/>
          </a:p>
        </p:txBody>
      </p:sp>
      <p:sp>
        <p:nvSpPr>
          <p:cNvPr id="117" name="Google Shape;117;gd248f56346_0_0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Words are ambiguous – multiple senses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Why should there be only one representation?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i="1" lang="en-US" sz="2400"/>
              <a:t>I will stick to the syllabus.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b="1" i="1" lang="en-US" sz="2400"/>
              <a:t>I will beat you with a stick.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</a:pPr>
            <a:r>
              <a:rPr b="1" i="1" lang="en-US" sz="2400">
                <a:highlight>
                  <a:srgbClr val="FFFF00"/>
                </a:highlight>
              </a:rPr>
              <a:t>The neighborhood of stick should be different in the two sentences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1d041245e_0_10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g111d041245e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7090202" cy="36525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g111d041245e_0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7350" y="3652525"/>
            <a:ext cx="8044652" cy="31280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6" name="Google Shape;306;g111d041245e_0_108"/>
          <p:cNvSpPr txBox="1"/>
          <p:nvPr/>
        </p:nvSpPr>
        <p:spPr>
          <a:xfrm>
            <a:off x="7245025" y="179863"/>
            <a:ext cx="4869600" cy="329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The self attention layers in the decoder are  only allowed to attend to earlier positions in the output sequence 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</a:rPr>
              <a:t>The “Encoder-Decoder Attention” layer works just like multiheaded self-attention, except it creates its Queries matrix from the layer below it, and takes the Keys and Values matrix from the output of the encoder stacks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d253421d4e_0_94"/>
          <p:cNvSpPr txBox="1"/>
          <p:nvPr>
            <p:ph type="title"/>
          </p:nvPr>
        </p:nvSpPr>
        <p:spPr>
          <a:xfrm>
            <a:off x="538204" y="10789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final layer</a:t>
            </a:r>
            <a:endParaRPr/>
          </a:p>
        </p:txBody>
      </p:sp>
      <p:pic>
        <p:nvPicPr>
          <p:cNvPr id="312" name="Google Shape;312;gd253421d4e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00" y="875950"/>
            <a:ext cx="10190623" cy="5647618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d253421d4e_0_94"/>
          <p:cNvSpPr txBox="1"/>
          <p:nvPr/>
        </p:nvSpPr>
        <p:spPr>
          <a:xfrm>
            <a:off x="6099450" y="0"/>
            <a:ext cx="6092400" cy="247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22222"/>
                </a:solidFill>
              </a:rPr>
              <a:t>D</a:t>
            </a:r>
            <a:r>
              <a:rPr lang="en-US" sz="1650">
                <a:solidFill>
                  <a:srgbClr val="222222"/>
                </a:solidFill>
              </a:rPr>
              <a:t>ecoder stack outputs a vector of floats </a:t>
            </a:r>
            <a:endParaRPr sz="165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22222"/>
                </a:solidFill>
              </a:rPr>
              <a:t>Linear layer is a fully connected neural network that projects the vector  into a much, much larger vector called a logits vector = size of vocabulary  </a:t>
            </a:r>
            <a:endParaRPr sz="165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-US" sz="1650">
                <a:solidFill>
                  <a:srgbClr val="222222"/>
                </a:solidFill>
              </a:rPr>
              <a:t>The softmax layer then turns those scores into probabilities -  The cell with the highest probability is chosen, and the word associated with it is produced as the output for this time step.</a:t>
            </a:r>
            <a:endParaRPr sz="165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BERT - LANGUAGE MODELING</a:t>
            </a:r>
            <a:endParaRPr/>
          </a:p>
        </p:txBody>
      </p:sp>
      <p:sp>
        <p:nvSpPr>
          <p:cNvPr id="319" name="Google Shape;319;p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BERT, - is </a:t>
            </a:r>
            <a:r>
              <a:rPr b="1" lang="en-US"/>
              <a:t>bidirectionally trained 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acquires a deeper sense of language context and flow compared to the single-direction language models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Bi-directional LSTMs look at a sentence from both directions – but not simultaneously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One looks at it from left – another looks at it from right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BERT looks at both context simultaneously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253421d4e_0_10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 parameters</a:t>
            </a:r>
            <a:endParaRPr/>
          </a:p>
        </p:txBody>
      </p:sp>
      <p:sp>
        <p:nvSpPr>
          <p:cNvPr id="325" name="Google Shape;325;gd253421d4e_0_102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d253421d4e_0_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713" y="1853626"/>
            <a:ext cx="10674876" cy="42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253421d4e_0_11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BERT - Bi-directional Encoder Representations from Transformers </a:t>
            </a:r>
            <a:endParaRPr/>
          </a:p>
        </p:txBody>
      </p:sp>
      <p:sp>
        <p:nvSpPr>
          <p:cNvPr id="332" name="Google Shape;332;gd253421d4e_0_118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BERT applies bidirectional training of Transformer - which is an attention-based model, to learn language models</a:t>
            </a:r>
            <a:endParaRPr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 This is in contrast to previous efforts which looked at a text sequence either from left to right or combined left-to-right and right-to-left training</a:t>
            </a:r>
            <a:endParaRPr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Being a language model which is bidirectionally trained - it has a deeper sense of language context and flow than single-direction language models</a:t>
            </a:r>
            <a:endParaRPr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BeRT uses a novel technique named Masked LM (MLM) to learn 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COMPARISON</a:t>
            </a:r>
            <a:endParaRPr/>
          </a:p>
        </p:txBody>
      </p:sp>
      <p:pic>
        <p:nvPicPr>
          <p:cNvPr id="338" name="Google Shape;338;p5"/>
          <p:cNvPicPr preferRelativeResize="0"/>
          <p:nvPr/>
        </p:nvPicPr>
        <p:blipFill rotWithShape="1">
          <a:blip r:embed="rId3">
            <a:alphaModFix/>
          </a:blip>
          <a:srcRect b="0" l="0" r="72567" t="0"/>
          <a:stretch/>
        </p:blipFill>
        <p:spPr>
          <a:xfrm>
            <a:off x="1265438" y="1966911"/>
            <a:ext cx="4116789" cy="384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"/>
          <p:cNvPicPr preferRelativeResize="0"/>
          <p:nvPr/>
        </p:nvPicPr>
        <p:blipFill rotWithShape="1">
          <a:blip r:embed="rId3">
            <a:alphaModFix/>
          </a:blip>
          <a:srcRect b="0" l="51494" r="0" t="0"/>
          <a:stretch/>
        </p:blipFill>
        <p:spPr>
          <a:xfrm>
            <a:off x="5706775" y="1966912"/>
            <a:ext cx="5539504" cy="38424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5"/>
          <p:cNvSpPr txBox="1"/>
          <p:nvPr/>
        </p:nvSpPr>
        <p:spPr>
          <a:xfrm>
            <a:off x="3507128" y="2303361"/>
            <a:ext cx="111117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(Google)</a:t>
            </a:r>
            <a:endParaRPr/>
          </a:p>
        </p:txBody>
      </p:sp>
      <p:cxnSp>
        <p:nvCxnSpPr>
          <p:cNvPr id="341" name="Google Shape;341;p5"/>
          <p:cNvCxnSpPr/>
          <p:nvPr/>
        </p:nvCxnSpPr>
        <p:spPr>
          <a:xfrm>
            <a:off x="8333772" y="3275635"/>
            <a:ext cx="0" cy="1678330"/>
          </a:xfrm>
          <a:prstGeom prst="straightConnector1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d253421d4e_0_12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DOES THE TRANSFORMER LEARN</a:t>
            </a:r>
            <a:endParaRPr/>
          </a:p>
        </p:txBody>
      </p:sp>
      <p:sp>
        <p:nvSpPr>
          <p:cNvPr id="347" name="Google Shape;347;gd253421d4e_0_124"/>
          <p:cNvSpPr txBox="1"/>
          <p:nvPr>
            <p:ph idx="1" type="body"/>
          </p:nvPr>
        </p:nvSpPr>
        <p:spPr>
          <a:xfrm>
            <a:off x="1451579" y="1853754"/>
            <a:ext cx="9603300" cy="3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15875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Example  task – to learn representation of the word </a:t>
            </a:r>
            <a:r>
              <a:rPr b="1" lang="en-US" sz="2900"/>
              <a:t>bank </a:t>
            </a:r>
            <a:r>
              <a:rPr lang="en-US" sz="2900"/>
              <a:t>in the sentence “</a:t>
            </a:r>
            <a:r>
              <a:rPr b="1" i="1" lang="en-US" sz="2900">
                <a:solidFill>
                  <a:srgbClr val="C00000"/>
                </a:solidFill>
              </a:rPr>
              <a:t>I arrived at the bank after crossing the river</a:t>
            </a:r>
            <a:r>
              <a:rPr lang="en-US" sz="2900"/>
              <a:t>”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 During training - The Transformer will compare it to every other word in the sentence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The result of these comparisons is an </a:t>
            </a:r>
            <a:r>
              <a:rPr b="1" lang="en-US" sz="2900"/>
              <a:t>attention score</a:t>
            </a:r>
            <a:r>
              <a:rPr lang="en-US" sz="2900"/>
              <a:t> for every other word in the sentence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These </a:t>
            </a:r>
            <a:r>
              <a:rPr b="1" lang="en-US" sz="2900"/>
              <a:t>attention scores determine</a:t>
            </a:r>
            <a:r>
              <a:rPr lang="en-US" sz="2900"/>
              <a:t> how much each of the other words should contribute to the next representation of “bank”.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In the example, the disambiguating “river” would receive a high attention score when computing a new representation for “bank”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900"/>
              <a:t>The attention scores are then used as weights for a weighted average of all words’ representations which is fed into a fully-connected network to generate a new representation for “bank”, reflecting that the sentence is talking about a river bank.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– LEARNING WITH MASKING</a:t>
            </a:r>
            <a:endParaRPr/>
          </a:p>
        </p:txBody>
      </p:sp>
      <p:sp>
        <p:nvSpPr>
          <p:cNvPr id="353" name="Google Shape;353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Instead of predicting the next word in a sequence, BERT makes use of a novel technique called </a:t>
            </a:r>
            <a:r>
              <a:rPr b="1" lang="en-US"/>
              <a:t>Masked Language Model</a:t>
            </a:r>
            <a:r>
              <a:rPr lang="en-US"/>
              <a:t> (MLM):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It randomly masks words in the sentence and then it tries to predict them.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Given - “The woman went to the store and bought a _____ of shoes.” – BERT trains to predict what is in the blank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000"/>
              <a:t>a language model might complete this sentence by saying that the word “cart” would fill the blank 20% of the time and the word “pair” 80% of the time.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i="1" lang="en-US" sz="2400"/>
              <a:t>BERT tries to “fill in the blank” based on context - </a:t>
            </a:r>
            <a:r>
              <a:rPr b="1" lang="en-US" sz="2000"/>
              <a:t>bidirectionally trained</a:t>
            </a:r>
            <a:endParaRPr i="1" sz="2000"/>
          </a:p>
          <a:p>
            <a:pPr indent="-75882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i="1" sz="2600"/>
          </a:p>
          <a:p>
            <a:pPr indent="-87629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i="1" sz="2400"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LANGUAGE MODELING USING BERT</a:t>
            </a:r>
            <a:endParaRPr/>
          </a:p>
        </p:txBody>
      </p:sp>
      <p:sp>
        <p:nvSpPr>
          <p:cNvPr id="359" name="Google Shape;359;p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Instead of predicting the next word in a sequence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BERT randomly masks words in the sentence and then tries to predict them.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Masking means that the model looks in both directions and it uses the full context of the sentence, both left and right surroundings, in order to predict the masked word.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The existing combined left-to-right and right-to-left LSTM based models were missing this “same-time part”.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sz="2712"/>
              <a:t>Training in Masked Language Model</a:t>
            </a:r>
            <a:endParaRPr/>
          </a:p>
        </p:txBody>
      </p:sp>
      <p:sp>
        <p:nvSpPr>
          <p:cNvPr id="365" name="Google Shape;365;p17"/>
          <p:cNvSpPr txBox="1"/>
          <p:nvPr>
            <p:ph idx="1" type="body"/>
          </p:nvPr>
        </p:nvSpPr>
        <p:spPr>
          <a:xfrm>
            <a:off x="1451578" y="1954772"/>
            <a:ext cx="9603275" cy="37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2512"/>
              <a:t>Mask some percentage of the input tokens at random, and then predict those masked tokens</a:t>
            </a:r>
            <a:endParaRPr sz="2512"/>
          </a:p>
          <a:p>
            <a:pPr indent="-25847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512"/>
              <a:t>Usually 15% of all tokens in each sequence at random</a:t>
            </a:r>
            <a:endParaRPr sz="2512"/>
          </a:p>
          <a:p>
            <a:pPr indent="-220027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71646"/>
              <a:buChar char="•"/>
            </a:pPr>
            <a:r>
              <a:rPr lang="en-US" sz="2512"/>
              <a:t>During training - </a:t>
            </a:r>
            <a:r>
              <a:rPr lang="en-US" sz="231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all of the masked words are not replaced by the [</a:t>
            </a:r>
            <a:r>
              <a:rPr i="1" lang="en-US" sz="231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MASK</a:t>
            </a:r>
            <a:r>
              <a:rPr lang="en-US" sz="231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] token</a:t>
            </a:r>
            <a:endParaRPr sz="2712"/>
          </a:p>
          <a:p>
            <a:pPr indent="-258476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512"/>
              <a:t>If the i-th token is chosen – </a:t>
            </a:r>
            <a:endParaRPr sz="2512"/>
          </a:p>
          <a:p>
            <a:pPr indent="-25657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i="1" lang="en-US" sz="2912"/>
              <a:t>it is replaced with the [MASK] token 80% of the time</a:t>
            </a:r>
            <a:endParaRPr sz="2312"/>
          </a:p>
          <a:p>
            <a:pPr indent="-25657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i="1" lang="en-US" sz="2912"/>
              <a:t>a random token 10% of the time</a:t>
            </a:r>
            <a:endParaRPr sz="2312"/>
          </a:p>
          <a:p>
            <a:pPr indent="-25657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b="1" i="1" lang="en-US" sz="2912"/>
              <a:t>the unchanged i-th token 10% of the time</a:t>
            </a:r>
            <a:endParaRPr sz="2512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248f56346_0_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ELMO – EMBEDDED LANGUAGE MODEL</a:t>
            </a:r>
            <a:endParaRPr/>
          </a:p>
        </p:txBody>
      </p:sp>
      <p:sp>
        <p:nvSpPr>
          <p:cNvPr id="123" name="Google Shape;123;gd248f56346_0_5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Word embeddings in which each token is assigned a representation that is a function of the entire input sentence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Given a sequence of N tokens, (t</a:t>
            </a:r>
            <a:r>
              <a:rPr baseline="-25000" lang="en-US"/>
              <a:t>1</a:t>
            </a:r>
            <a:r>
              <a:rPr lang="en-US"/>
              <a:t>, t</a:t>
            </a:r>
            <a:r>
              <a:rPr baseline="-25000" lang="en-US"/>
              <a:t>2</a:t>
            </a:r>
            <a:r>
              <a:rPr lang="en-US"/>
              <a:t>, ..., t</a:t>
            </a:r>
            <a:r>
              <a:rPr baseline="-25000" lang="en-US"/>
              <a:t>N</a:t>
            </a:r>
            <a:r>
              <a:rPr lang="en-US"/>
              <a:t> ) -  combine all past and future tokens to generate representation </a:t>
            </a:r>
            <a:endParaRPr baseline="-25000"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24" name="Google Shape;124;gd248f56346_0_5"/>
          <p:cNvPicPr preferRelativeResize="0"/>
          <p:nvPr/>
        </p:nvPicPr>
        <p:blipFill rotWithShape="1">
          <a:blip r:embed="rId3">
            <a:alphaModFix/>
          </a:blip>
          <a:srcRect b="52643" l="23794" r="50989" t="37241"/>
          <a:stretch/>
        </p:blipFill>
        <p:spPr>
          <a:xfrm>
            <a:off x="1679126" y="3765763"/>
            <a:ext cx="3517908" cy="793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d248f56346_0_5"/>
          <p:cNvPicPr preferRelativeResize="0"/>
          <p:nvPr/>
        </p:nvPicPr>
        <p:blipFill rotWithShape="1">
          <a:blip r:embed="rId4">
            <a:alphaModFix/>
          </a:blip>
          <a:srcRect b="63447" l="23792" r="51896" t="27031"/>
          <a:stretch/>
        </p:blipFill>
        <p:spPr>
          <a:xfrm>
            <a:off x="5424580" y="3765763"/>
            <a:ext cx="3782480" cy="833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d248f56346_0_5"/>
          <p:cNvPicPr preferRelativeResize="0"/>
          <p:nvPr/>
        </p:nvPicPr>
        <p:blipFill rotWithShape="1">
          <a:blip r:embed="rId4">
            <a:alphaModFix/>
          </a:blip>
          <a:srcRect b="31153" l="24481" r="50992" t="54910"/>
          <a:stretch/>
        </p:blipFill>
        <p:spPr>
          <a:xfrm>
            <a:off x="4084826" y="4672560"/>
            <a:ext cx="4480440" cy="14320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d248f56346_0_5"/>
          <p:cNvSpPr txBox="1"/>
          <p:nvPr/>
        </p:nvSpPr>
        <p:spPr>
          <a:xfrm>
            <a:off x="1585872" y="5097013"/>
            <a:ext cx="2499000" cy="36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Maximize Log Likelihood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PRE-TRAINING BERT – 2</a:t>
            </a:r>
            <a:r>
              <a:rPr baseline="30000" lang="en-US"/>
              <a:t>ND</a:t>
            </a:r>
            <a:r>
              <a:rPr lang="en-US"/>
              <a:t> TASK</a:t>
            </a:r>
            <a:endParaRPr/>
          </a:p>
        </p:txBody>
      </p:sp>
      <p:sp>
        <p:nvSpPr>
          <p:cNvPr id="371" name="Google Shape;371;p1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Task #2: Next Sentence Prediction (NSP)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To learn the relationship between two sentences, which is not directly captured by language modeling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Predict whether the second sentence follows the first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Training Inputs – pair of sentences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Trivially generated from any monolingual corpus.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Sentences A and B are chosen as follows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for 50% of the pre-training examples - B is the actual next sentence that follows A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For 50% samples – a random sentence from the corpus is picked up as B 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INPUT EMBEDDING – ADDING THE THREE</a:t>
            </a:r>
            <a:endParaRPr/>
          </a:p>
        </p:txBody>
      </p:sp>
      <p:pic>
        <p:nvPicPr>
          <p:cNvPr id="377" name="Google Shape;377;p15"/>
          <p:cNvPicPr preferRelativeResize="0"/>
          <p:nvPr/>
        </p:nvPicPr>
        <p:blipFill rotWithShape="1">
          <a:blip r:embed="rId3">
            <a:alphaModFix/>
          </a:blip>
          <a:srcRect b="34577" l="23499" r="23301" t="35378"/>
          <a:stretch/>
        </p:blipFill>
        <p:spPr>
          <a:xfrm>
            <a:off x="1451579" y="2026920"/>
            <a:ext cx="10122607" cy="321564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15"/>
          <p:cNvSpPr txBox="1"/>
          <p:nvPr/>
        </p:nvSpPr>
        <p:spPr>
          <a:xfrm>
            <a:off x="2697900" y="5242550"/>
            <a:ext cx="6796200" cy="14160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CLS - </a:t>
            </a: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This token is used in classification tasks as a learnt representation of the entire sequence  </a:t>
            </a:r>
            <a:endParaRPr sz="20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 </a:t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It is ignored in non-classification tasks.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LEARNING FROM MASKED INPUTS BY BERT</a:t>
            </a:r>
            <a:endParaRPr/>
          </a:p>
        </p:txBody>
      </p:sp>
      <p:sp>
        <p:nvSpPr>
          <p:cNvPr id="384" name="Google Shape;384;p10"/>
          <p:cNvSpPr txBox="1"/>
          <p:nvPr/>
        </p:nvSpPr>
        <p:spPr>
          <a:xfrm>
            <a:off x="1451579" y="2109216"/>
            <a:ext cx="4559807" cy="92333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– the man went to the [MASK1] $EOS$ he bought a [MASK2] of milk $EOS$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Labels: [MASK1] = store; [MASK2] = gallon</a:t>
            </a:r>
            <a:endParaRPr/>
          </a:p>
        </p:txBody>
      </p:sp>
      <p:sp>
        <p:nvSpPr>
          <p:cNvPr id="385" name="Google Shape;385;p10"/>
          <p:cNvSpPr txBox="1"/>
          <p:nvPr/>
        </p:nvSpPr>
        <p:spPr>
          <a:xfrm>
            <a:off x="1451578" y="3363790"/>
            <a:ext cx="4559807" cy="92333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– the man went to the [MASK1] $EOS$ he bought a [MASK2] of milk $EOS$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Labels: [MASK1] = shop; [MASK2] = packet</a:t>
            </a:r>
            <a:endParaRPr/>
          </a:p>
        </p:txBody>
      </p:sp>
      <p:sp>
        <p:nvSpPr>
          <p:cNvPr id="386" name="Google Shape;386;p10"/>
          <p:cNvSpPr txBox="1"/>
          <p:nvPr/>
        </p:nvSpPr>
        <p:spPr>
          <a:xfrm>
            <a:off x="1451577" y="4464453"/>
            <a:ext cx="4764794" cy="92333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– the woman went to the [MASK1] $EOS$ she bought a packet of [MASK2] $EOS$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Labels: [MASK1] = store; [MASK2] = cards</a:t>
            </a:r>
            <a:endParaRPr/>
          </a:p>
        </p:txBody>
      </p:sp>
      <p:sp>
        <p:nvSpPr>
          <p:cNvPr id="387" name="Google Shape;387;p10"/>
          <p:cNvSpPr txBox="1"/>
          <p:nvPr/>
        </p:nvSpPr>
        <p:spPr>
          <a:xfrm>
            <a:off x="6216371" y="2386215"/>
            <a:ext cx="5143018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often does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store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come in k_context of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he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went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bought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milk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often does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she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come in k_context of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woman </a:t>
            </a:r>
            <a:endParaRPr/>
          </a:p>
        </p:txBody>
      </p:sp>
      <p:sp>
        <p:nvSpPr>
          <p:cNvPr id="388" name="Google Shape;388;p10"/>
          <p:cNvSpPr txBox="1"/>
          <p:nvPr/>
        </p:nvSpPr>
        <p:spPr>
          <a:xfrm>
            <a:off x="6448438" y="4119005"/>
            <a:ext cx="4559807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 is a variable quantity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learns probabilities of all words at all values of k (less than max allowable size) at one go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d253421d4e_0_13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Power of BeRT</a:t>
            </a:r>
            <a:endParaRPr/>
          </a:p>
        </p:txBody>
      </p:sp>
      <p:sp>
        <p:nvSpPr>
          <p:cNvPr id="394" name="Google Shape;394;gd253421d4e_0_136"/>
          <p:cNvSpPr txBox="1"/>
          <p:nvPr>
            <p:ph idx="1" type="body"/>
          </p:nvPr>
        </p:nvSpPr>
        <p:spPr>
          <a:xfrm>
            <a:off x="6563875" y="1938325"/>
            <a:ext cx="4938300" cy="443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Many important downstream tasks such as Question Answering (QA) and Natural Language Inference (NLI) require understanding of </a:t>
            </a:r>
            <a:r>
              <a:rPr i="1" lang="en-US" sz="7200">
                <a:latin typeface="Arial"/>
                <a:ea typeface="Arial"/>
                <a:cs typeface="Arial"/>
                <a:sym typeface="Arial"/>
              </a:rPr>
              <a:t>relationship </a:t>
            </a:r>
            <a:r>
              <a:rPr lang="en-US" sz="7200">
                <a:latin typeface="Arial"/>
                <a:ea typeface="Arial"/>
                <a:cs typeface="Arial"/>
                <a:sym typeface="Arial"/>
              </a:rPr>
              <a:t>between two sentences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Not directly captured by language modeling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 				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Joint training allows BeRT to be a good pre-trained model - which can be only fine-tuned for a wide variety of tasks 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gd253421d4e_0_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00" y="1504788"/>
            <a:ext cx="5699351" cy="53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253421d4e_0_15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Pre-training beRT</a:t>
            </a:r>
            <a:endParaRPr/>
          </a:p>
        </p:txBody>
      </p:sp>
      <p:sp>
        <p:nvSpPr>
          <p:cNvPr id="401" name="Google Shape;401;gd253421d4e_0_150"/>
          <p:cNvSpPr txBox="1"/>
          <p:nvPr/>
        </p:nvSpPr>
        <p:spPr>
          <a:xfrm>
            <a:off x="1548175" y="2333950"/>
            <a:ext cx="9506700" cy="29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The pre-training procedure largely follows the existing literature on language model pre-training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BooksCorpus (800M words) 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English Wikipedia (2,500M words) -   only text passages used -   lists, tables, and headers ignored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				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	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d253421d4e_0_161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Fine tuning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d253421d4e_0_161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Fine-tuning for downstream tasks depends upon task - whether it involved single text or text pairs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For applications involving text pairs 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Starting with pre-trained weights - BERT uses the same self-attention mechanism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Treats this as encoding a concatenated text pair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253421d4e_0_19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Google Shape;413;gd253421d4e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0" y="804525"/>
            <a:ext cx="11686448" cy="508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253421d4e_0_16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Fine tuning examples</a:t>
            </a:r>
            <a:endParaRPr/>
          </a:p>
        </p:txBody>
      </p:sp>
      <p:sp>
        <p:nvSpPr>
          <p:cNvPr id="419" name="Google Shape;419;gd253421d4e_0_167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		 	 	 		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Sentence A and sentence B from pre-training are analogous to 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(1) sentence pairs in paraphrasing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(2) hypothesis-premise pairs in entailment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(3) question-passage pairs in question answering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(4) a degenerate text-∅ pair in text classification or sequence tagging</a:t>
            </a:r>
            <a:endParaRPr sz="7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253421d4e_0_17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output layer </a:t>
            </a:r>
            <a:endParaRPr/>
          </a:p>
        </p:txBody>
      </p:sp>
      <p:sp>
        <p:nvSpPr>
          <p:cNvPr id="425" name="Google Shape;425;gd253421d4e_0_173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2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At the output - the token representations are fed into an output layer for token- level tasks, such as sequence tagging or question answering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[CLS] representation is a special embedding that is fed into the output layer for classification, such as entailment or sentiment analysis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Additional Fully connected layers are introduced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			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Compared to pre-training, fine-tuning is relatively inexpensive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sz="7200">
                <a:latin typeface="Arial"/>
                <a:ea typeface="Arial"/>
                <a:cs typeface="Arial"/>
                <a:sym typeface="Arial"/>
              </a:rPr>
              <a:t> </a:t>
            </a:r>
            <a:endParaRPr sz="7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d253421d4e_0_14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Wordpiece embeddings</a:t>
            </a:r>
            <a:endParaRPr/>
          </a:p>
        </p:txBody>
      </p:sp>
      <p:pic>
        <p:nvPicPr>
          <p:cNvPr id="431" name="Google Shape;431;gd253421d4e_0_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25" y="1853619"/>
            <a:ext cx="11887201" cy="111851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d253421d4e_0_143"/>
          <p:cNvSpPr txBox="1"/>
          <p:nvPr/>
        </p:nvSpPr>
        <p:spPr>
          <a:xfrm>
            <a:off x="747425" y="3374825"/>
            <a:ext cx="6311700" cy="21240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30,000 tokens is found to be good to represent a very large vocabulary of English / European languages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Stacked LSTM with </a:t>
            </a: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residual</a:t>
            </a: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 connections - 768 dimensional vector for the tokens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33" name="Google Shape;433;gd253421d4e_0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8876" y="3103175"/>
            <a:ext cx="4426075" cy="335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248f56346_0_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ELMO ARCHITECTURE</a:t>
            </a:r>
            <a:endParaRPr/>
          </a:p>
        </p:txBody>
      </p:sp>
      <p:pic>
        <p:nvPicPr>
          <p:cNvPr id="133" name="Google Shape;133;gd248f56346_0_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3380" l="6904" r="41681" t="25187"/>
          <a:stretch/>
        </p:blipFill>
        <p:spPr>
          <a:xfrm>
            <a:off x="2192557" y="1853754"/>
            <a:ext cx="6369600" cy="4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d253421d4e_0_21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(Sentence / Document) Classification </a:t>
            </a:r>
            <a:endParaRPr/>
          </a:p>
        </p:txBody>
      </p:sp>
      <p:sp>
        <p:nvSpPr>
          <p:cNvPr id="439" name="Google Shape;439;gd253421d4e_0_215"/>
          <p:cNvSpPr txBox="1"/>
          <p:nvPr/>
        </p:nvSpPr>
        <p:spPr>
          <a:xfrm>
            <a:off x="1532600" y="2074425"/>
            <a:ext cx="92886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 u="sng">
                <a:solidFill>
                  <a:srgbClr val="404040"/>
                </a:solidFill>
                <a:highlight>
                  <a:srgbClr val="FFFFFF"/>
                </a:highlight>
              </a:rPr>
              <a:t> </a:t>
            </a:r>
            <a:endParaRPr b="1" sz="1500" u="sng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0" name="Google Shape;440;gd253421d4e_0_215"/>
          <p:cNvSpPr txBox="1"/>
          <p:nvPr/>
        </p:nvSpPr>
        <p:spPr>
          <a:xfrm>
            <a:off x="1532600" y="2074425"/>
            <a:ext cx="89790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 u="sng">
                <a:solidFill>
                  <a:srgbClr val="404040"/>
                </a:solidFill>
                <a:highlight>
                  <a:srgbClr val="FFFFFF"/>
                </a:highlight>
              </a:rPr>
              <a:t>What is the fine-tuning procedure for sequence classification tasks?</a:t>
            </a:r>
            <a:endParaRPr b="1" sz="1500" u="sng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The final hidden state of the </a:t>
            </a:r>
            <a:r>
              <a:rPr b="1" lang="en-US" sz="2000">
                <a:solidFill>
                  <a:srgbClr val="404040"/>
                </a:solidFill>
                <a:highlight>
                  <a:srgbClr val="FFFFFF"/>
                </a:highlight>
              </a:rPr>
              <a:t>[CLS]</a:t>
            </a: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 token is taken as the fixed-dimensional pooled representation of the input sequence</a:t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This is fed to the classification layer</a:t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The classification layer is the only new parameter added and has a dimension of </a:t>
            </a:r>
            <a:r>
              <a:rPr b="1" lang="en-US" sz="2000">
                <a:solidFill>
                  <a:srgbClr val="404040"/>
                </a:solidFill>
                <a:highlight>
                  <a:srgbClr val="FFFFFF"/>
                </a:highlight>
              </a:rPr>
              <a:t>K x H</a:t>
            </a: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, where </a:t>
            </a:r>
            <a:r>
              <a:rPr b="1" lang="en-US" sz="2000">
                <a:solidFill>
                  <a:srgbClr val="404040"/>
                </a:solidFill>
                <a:highlight>
                  <a:srgbClr val="FFFFFF"/>
                </a:highlight>
              </a:rPr>
              <a:t>K</a:t>
            </a: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 is the number of classifier labels and </a:t>
            </a:r>
            <a:r>
              <a:rPr b="1" lang="en-US" sz="2000">
                <a:solidFill>
                  <a:srgbClr val="404040"/>
                </a:solidFill>
                <a:highlight>
                  <a:srgbClr val="FFFFFF"/>
                </a:highlight>
              </a:rPr>
              <a:t>H</a:t>
            </a: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 is the size of the hidden state (output)</a:t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The label probabilities are computed with a standard softmax.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d253421d4e_0_22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Tagging</a:t>
            </a:r>
            <a:endParaRPr/>
          </a:p>
        </p:txBody>
      </p:sp>
      <p:pic>
        <p:nvPicPr>
          <p:cNvPr id="446" name="Google Shape;446;gd253421d4e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550" y="1944094"/>
            <a:ext cx="5700944" cy="469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253421d4e_0_22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Sentence Pair Classifcation</a:t>
            </a:r>
            <a:endParaRPr/>
          </a:p>
        </p:txBody>
      </p:sp>
      <p:pic>
        <p:nvPicPr>
          <p:cNvPr id="452" name="Google Shape;452;gd253421d4e_0_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925" y="1853619"/>
            <a:ext cx="6089598" cy="469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d253421d4e_0_191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FINE TUNING BERT FOR QUESTION ANSWERING</a:t>
            </a:r>
            <a:endParaRPr/>
          </a:p>
        </p:txBody>
      </p:sp>
      <p:sp>
        <p:nvSpPr>
          <p:cNvPr id="458" name="Google Shape;458;gd253421d4e_0_191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Most “Question Answering” applications are developed for Stanford Question Answering Dataset (SQuAD)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SQuAD Task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 Given a question, and </a:t>
            </a:r>
            <a:r>
              <a:rPr i="1" lang="en-US"/>
              <a:t>a passage of text containing the answer – </a:t>
            </a:r>
            <a:r>
              <a:rPr lang="en-US"/>
              <a:t>a QA system needs to highlight the “span” of text corresponding to the correct answer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459" name="Google Shape;459;gd253421d4e_0_191"/>
          <p:cNvPicPr preferRelativeResize="0"/>
          <p:nvPr/>
        </p:nvPicPr>
        <p:blipFill rotWithShape="1">
          <a:blip r:embed="rId3">
            <a:alphaModFix/>
          </a:blip>
          <a:srcRect b="0" l="0" r="0" t="56349"/>
          <a:stretch/>
        </p:blipFill>
        <p:spPr>
          <a:xfrm>
            <a:off x="1743456" y="4169707"/>
            <a:ext cx="8327137" cy="188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d253421d4e_0_23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d253421d4e_0_238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gd253421d4e_0_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25" y="171625"/>
            <a:ext cx="10990274" cy="653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7" name="Google Shape;467;gd253421d4e_0_238"/>
          <p:cNvCxnSpPr/>
          <p:nvPr/>
        </p:nvCxnSpPr>
        <p:spPr>
          <a:xfrm>
            <a:off x="959800" y="603750"/>
            <a:ext cx="4241700" cy="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253421d4e_0_17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USING BERT TO DO THE TASK</a:t>
            </a:r>
            <a:endParaRPr/>
          </a:p>
        </p:txBody>
      </p:sp>
      <p:pic>
        <p:nvPicPr>
          <p:cNvPr id="473" name="Google Shape;473;gd253421d4e_0_178"/>
          <p:cNvPicPr preferRelativeResize="0"/>
          <p:nvPr/>
        </p:nvPicPr>
        <p:blipFill rotWithShape="1">
          <a:blip r:embed="rId3">
            <a:alphaModFix/>
          </a:blip>
          <a:srcRect b="45954" l="0" r="0" t="0"/>
          <a:stretch/>
        </p:blipFill>
        <p:spPr>
          <a:xfrm>
            <a:off x="1451579" y="1996864"/>
            <a:ext cx="9256253" cy="286427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gd253421d4e_0_178"/>
          <p:cNvSpPr txBox="1"/>
          <p:nvPr/>
        </p:nvSpPr>
        <p:spPr>
          <a:xfrm>
            <a:off x="1451579" y="5145024"/>
            <a:ext cx="925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Step 1 – Create Input pairs with Question and Reference Text as two segments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253421d4e_0_24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start - end positions</a:t>
            </a:r>
            <a:endParaRPr/>
          </a:p>
        </p:txBody>
      </p:sp>
      <p:pic>
        <p:nvPicPr>
          <p:cNvPr id="480" name="Google Shape;480;gd253421d4e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23" y="1959575"/>
            <a:ext cx="8173324" cy="46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253421d4e_0_18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b="1" lang="en-US"/>
              <a:t>TRAINING BERT TO LEARN START &amp; END TOKEN CLASSIFIERS ADDITIONALLY</a:t>
            </a:r>
            <a:br>
              <a:rPr b="1" lang="en-US"/>
            </a:br>
            <a:endParaRPr/>
          </a:p>
        </p:txBody>
      </p:sp>
      <p:pic>
        <p:nvPicPr>
          <p:cNvPr id="486" name="Google Shape;486;gd253421d4e_0_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8404" y="1962912"/>
            <a:ext cx="5125686" cy="390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gd253421d4e_0_184"/>
          <p:cNvSpPr txBox="1"/>
          <p:nvPr/>
        </p:nvSpPr>
        <p:spPr>
          <a:xfrm>
            <a:off x="2258890" y="6053481"/>
            <a:ext cx="8357100" cy="646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Formulated as two prediction problems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each token learn whether it is the START or END  </a:t>
            </a:r>
            <a:endParaRPr/>
          </a:p>
        </p:txBody>
      </p:sp>
      <p:pic>
        <p:nvPicPr>
          <p:cNvPr id="488" name="Google Shape;488;gd253421d4e_0_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7896" y="1962911"/>
            <a:ext cx="5125687" cy="390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253421d4e_0_25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Labeling using BeRT</a:t>
            </a:r>
            <a:endParaRPr/>
          </a:p>
        </p:txBody>
      </p:sp>
      <p:sp>
        <p:nvSpPr>
          <p:cNvPr id="494" name="Google Shape;494;gd253421d4e_0_254"/>
          <p:cNvSpPr txBox="1"/>
          <p:nvPr/>
        </p:nvSpPr>
        <p:spPr>
          <a:xfrm>
            <a:off x="743075" y="2027975"/>
            <a:ext cx="5387400" cy="310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</a:rPr>
              <a:t>In tasks such as Named Entity Recognition - a tag must be predicted for every word in the input</a:t>
            </a:r>
            <a:endParaRPr sz="19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</a:rPr>
              <a:t>The final hidden states (the transformer output) of every input token is fed to the classification layer to get a prediction for every token</a:t>
            </a:r>
            <a:endParaRPr sz="19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</a:rPr>
              <a:t>Since WordPiece tokenizer breaks some words into sub-words, the prediction of only the first token of a word is considered.</a:t>
            </a:r>
            <a:endParaRPr sz="2100"/>
          </a:p>
        </p:txBody>
      </p:sp>
      <p:pic>
        <p:nvPicPr>
          <p:cNvPr id="495" name="Google Shape;495;gd253421d4e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375" y="1853619"/>
            <a:ext cx="5756724" cy="4582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253421d4e_0_30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Paraphrase Detection</a:t>
            </a:r>
            <a:endParaRPr/>
          </a:p>
        </p:txBody>
      </p:sp>
      <p:sp>
        <p:nvSpPr>
          <p:cNvPr id="501" name="Google Shape;501;gd253421d4e_0_303"/>
          <p:cNvSpPr txBox="1"/>
          <p:nvPr/>
        </p:nvSpPr>
        <p:spPr>
          <a:xfrm>
            <a:off x="572800" y="2430475"/>
            <a:ext cx="10109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</a:rPr>
              <a:t>Paraphrases refer to a set of sentences which mean same </a:t>
            </a:r>
            <a:endParaRPr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2124"/>
                </a:solidFill>
              </a:rPr>
              <a:t>May use same words in different order or different words</a:t>
            </a:r>
            <a:endParaRPr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02124"/>
                </a:solidFill>
              </a:rPr>
              <a:t>Sentence</a:t>
            </a:r>
            <a:r>
              <a:rPr lang="en-US" sz="2000">
                <a:solidFill>
                  <a:srgbClr val="202124"/>
                </a:solidFill>
              </a:rPr>
              <a:t>: </a:t>
            </a:r>
            <a:r>
              <a:rPr i="1" lang="en-US" sz="2000">
                <a:solidFill>
                  <a:srgbClr val="202124"/>
                </a:solidFill>
              </a:rPr>
              <a:t>Her life spanned years of incredible change for women as they gained more rights than ever before. </a:t>
            </a:r>
            <a:endParaRPr i="1"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02124"/>
                </a:solidFill>
              </a:rPr>
              <a:t>Paraphrase</a:t>
            </a:r>
            <a:r>
              <a:rPr lang="en-US" sz="2000">
                <a:solidFill>
                  <a:srgbClr val="202124"/>
                </a:solidFill>
              </a:rPr>
              <a:t>: </a:t>
            </a:r>
            <a:r>
              <a:rPr i="1" lang="en-US" sz="2000">
                <a:solidFill>
                  <a:srgbClr val="202124"/>
                </a:solidFill>
              </a:rPr>
              <a:t>She lived through the exciting era of women's liberation.</a:t>
            </a:r>
            <a:endParaRPr i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1d041245e_0_7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111d041245e_0_70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g111d041245e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50" y="0"/>
            <a:ext cx="11966676" cy="60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253421d4e_0_109"/>
          <p:cNvSpPr txBox="1"/>
          <p:nvPr>
            <p:ph type="title"/>
          </p:nvPr>
        </p:nvSpPr>
        <p:spPr>
          <a:xfrm>
            <a:off x="988167" y="1078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a word embedding generated by BERT?</a:t>
            </a:r>
            <a:endParaRPr/>
          </a:p>
        </p:txBody>
      </p:sp>
      <p:sp>
        <p:nvSpPr>
          <p:cNvPr id="507" name="Google Shape;507;gd253421d4e_0_109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8" name="Google Shape;508;gd253421d4e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75" y="1520350"/>
            <a:ext cx="11345826" cy="50899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d253421d4e_0_109"/>
          <p:cNvSpPr txBox="1"/>
          <p:nvPr/>
        </p:nvSpPr>
        <p:spPr>
          <a:xfrm>
            <a:off x="988175" y="1021725"/>
            <a:ext cx="489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um the last 4 layers of Encoder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253421d4e_0_26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Domain specific Language Models</a:t>
            </a:r>
            <a:endParaRPr/>
          </a:p>
        </p:txBody>
      </p:sp>
      <p:sp>
        <p:nvSpPr>
          <p:cNvPr id="515" name="Google Shape;515;gd253421d4e_0_263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SciBERT (biomedical and computer science literature corpus)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FinBERT (financial services corpus)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BioBERT (biomedical literature corpus)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ClinicalBERT (clinical notes corpus)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mBERT (corpora from multiple languages)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2000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patentBERT (patent corpus)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861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575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LawBERT (Legal text)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9562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1275"/>
              <a:buFont typeface="Roboto"/>
              <a:buChar char="●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M-BERT (Multi - lingual BERT)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7972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ts val="935"/>
              <a:buFont typeface="Roboto"/>
              <a:buAutoNum type="alphaLcPeriod"/>
            </a:pPr>
            <a:r>
              <a:rPr lang="en-US">
                <a:solidFill>
                  <a:srgbClr val="515151"/>
                </a:solidFill>
                <a:latin typeface="Roboto"/>
                <a:ea typeface="Roboto"/>
                <a:cs typeface="Roboto"/>
                <a:sym typeface="Roboto"/>
              </a:rPr>
              <a:t>trained on 104 mono-lingual corpus </a:t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>
              <a:solidFill>
                <a:srgbClr val="51515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</p:txBody>
      </p:sp>
      <p:sp>
        <p:nvSpPr>
          <p:cNvPr id="516" name="Google Shape;516;gd253421d4e_0_263"/>
          <p:cNvSpPr txBox="1"/>
          <p:nvPr/>
        </p:nvSpPr>
        <p:spPr>
          <a:xfrm>
            <a:off x="6238800" y="5201550"/>
            <a:ext cx="54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Can learn a task in one language - and perform it in another language</a:t>
            </a:r>
            <a:endParaRPr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d253421d4e_0_21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</p:txBody>
      </p:sp>
      <p:sp>
        <p:nvSpPr>
          <p:cNvPr id="522" name="Google Shape;522;gd253421d4e_0_210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Can BeRT handle Out of Vocabulary words?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Between  BeRT and ElMO - who is likely to have limitation on input sentence length?   </a:t>
            </a:r>
            <a:endParaRPr/>
          </a:p>
        </p:txBody>
      </p:sp>
      <p:sp>
        <p:nvSpPr>
          <p:cNvPr id="523" name="Google Shape;523;gd253421d4e_0_210"/>
          <p:cNvSpPr txBox="1"/>
          <p:nvPr/>
        </p:nvSpPr>
        <p:spPr>
          <a:xfrm>
            <a:off x="6424550" y="4737150"/>
            <a:ext cx="444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BeRT can be used with tensorflow, PyTorch, Keras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d253421d4e_0_29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Language Models Can’t Do</a:t>
            </a:r>
            <a:endParaRPr/>
          </a:p>
        </p:txBody>
      </p:sp>
      <p:sp>
        <p:nvSpPr>
          <p:cNvPr id="529" name="Google Shape;529;gd253421d4e_0_298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Common Sense Reasoning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Using Knowledge from multiple sources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Explicit and Implicit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Role disambiguation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d253421d4e_0_27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2545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100"/>
              <a:buAutoNum type="arabicPeriod"/>
            </a:pPr>
            <a:r>
              <a:rPr lang="en-US" sz="3100"/>
              <a:t>Sensitivity Test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gd253421d4e_0_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" y="2566548"/>
            <a:ext cx="12192000" cy="3149203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d253421d4e_0_270"/>
          <p:cNvSpPr/>
          <p:nvPr/>
        </p:nvSpPr>
        <p:spPr>
          <a:xfrm>
            <a:off x="7941650" y="2879425"/>
            <a:ext cx="4117800" cy="28329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d253421d4e_0_27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2. E</a:t>
            </a:r>
            <a:r>
              <a:rPr lang="en-US" sz="2000"/>
              <a:t>vent knowledge and semantic role sensitivity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542" name="Google Shape;542;gd253421d4e_0_277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3" name="Google Shape;543;gd253421d4e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1610950"/>
            <a:ext cx="102108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d253421d4e_0_277"/>
          <p:cNvSpPr/>
          <p:nvPr/>
        </p:nvSpPr>
        <p:spPr>
          <a:xfrm>
            <a:off x="9020306" y="3903075"/>
            <a:ext cx="1117312" cy="12195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X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253421d4e_0_28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Handle Negation Tasks</a:t>
            </a:r>
            <a:endParaRPr/>
          </a:p>
        </p:txBody>
      </p:sp>
      <p:sp>
        <p:nvSpPr>
          <p:cNvPr id="550" name="Google Shape;550;gd253421d4e_0_286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1" name="Google Shape;551;gd253421d4e_0_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2015725"/>
            <a:ext cx="9734550" cy="3105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gd253421d4e_0_286"/>
          <p:cNvCxnSpPr/>
          <p:nvPr/>
        </p:nvCxnSpPr>
        <p:spPr>
          <a:xfrm>
            <a:off x="8545400" y="3684425"/>
            <a:ext cx="897900" cy="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gd253421d4e_0_286"/>
          <p:cNvCxnSpPr/>
          <p:nvPr/>
        </p:nvCxnSpPr>
        <p:spPr>
          <a:xfrm>
            <a:off x="6731750" y="4239325"/>
            <a:ext cx="897900" cy="0"/>
          </a:xfrm>
          <a:prstGeom prst="straightConnector1">
            <a:avLst/>
          </a:prstGeom>
          <a:noFill/>
          <a:ln cap="flat" cmpd="sng" w="7620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CONTEXTUAL EMBEDDING OF WORDS</a:t>
            </a:r>
            <a:endParaRPr/>
          </a:p>
        </p:txBody>
      </p:sp>
      <p:sp>
        <p:nvSpPr>
          <p:cNvPr id="559" name="Google Shape;559;p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Models to create </a:t>
            </a:r>
            <a:r>
              <a:rPr i="1" lang="en-US"/>
              <a:t>Context-based word </a:t>
            </a:r>
            <a:r>
              <a:rPr lang="en-US"/>
              <a:t>representations are needed to generate different representation for the same word in different contexts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Context-free models like word2vec generate a single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word embedding</a:t>
            </a:r>
            <a:r>
              <a:rPr lang="en-US"/>
              <a:t> representation (a vector of numbers) for each word in the vocabulary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BERT will generate different representations depending on the sentence using a transformer architecture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SELF ATTENTION</a:t>
            </a:r>
            <a:endParaRPr/>
          </a:p>
        </p:txBody>
      </p:sp>
      <p:sp>
        <p:nvSpPr>
          <p:cNvPr id="565" name="Google Shape;565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Self-attention also called intra-attention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An attention mechanism relating different positions of a single sequence in order to compute a representation of the sequence.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Self-attention has been used successfully in a variety of tasks including reading comprehension, abstractive summarization, textual entailment and learning task-independent sentence representations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ENCODER – DECODER STRUCTURE</a:t>
            </a:r>
            <a:endParaRPr/>
          </a:p>
        </p:txBody>
      </p:sp>
      <p:sp>
        <p:nvSpPr>
          <p:cNvPr id="571" name="Google Shape;571;p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Encoder maps an input sequence of symbols (x</a:t>
            </a:r>
            <a:r>
              <a:rPr baseline="-25000" lang="en-US"/>
              <a:t>1</a:t>
            </a:r>
            <a:r>
              <a:rPr lang="en-US"/>
              <a:t>, ..., x</a:t>
            </a:r>
            <a:r>
              <a:rPr baseline="-25000" lang="en-US"/>
              <a:t>n</a:t>
            </a:r>
            <a:r>
              <a:rPr lang="en-US"/>
              <a:t>) to a sequence of continuous representations z = (z</a:t>
            </a:r>
            <a:r>
              <a:rPr baseline="-25000" lang="en-US"/>
              <a:t>1</a:t>
            </a:r>
            <a:r>
              <a:rPr lang="en-US"/>
              <a:t>, ..., z</a:t>
            </a:r>
            <a:r>
              <a:rPr baseline="-25000" lang="en-US"/>
              <a:t>n</a:t>
            </a:r>
            <a:r>
              <a:rPr lang="en-US"/>
              <a:t>) – </a:t>
            </a:r>
            <a:r>
              <a:rPr b="1" i="1" lang="en-US"/>
              <a:t>sequence to sequence</a:t>
            </a:r>
            <a:r>
              <a:rPr lang="en-US"/>
              <a:t>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Given z, the decoder then generates an output sequence (y</a:t>
            </a:r>
            <a:r>
              <a:rPr baseline="-25000" lang="en-US"/>
              <a:t>1</a:t>
            </a:r>
            <a:r>
              <a:rPr lang="en-US"/>
              <a:t>, ..., y</a:t>
            </a:r>
            <a:r>
              <a:rPr baseline="-25000" lang="en-US"/>
              <a:t>m</a:t>
            </a:r>
            <a:r>
              <a:rPr lang="en-US"/>
              <a:t>) of symbols one element at a time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At each step the model is auto-regressive - </a:t>
            </a:r>
            <a:r>
              <a:rPr b="1" i="1" lang="en-US"/>
              <a:t>consuming the previously generated symbols as additional input when generating the next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This recurrent neural network architecture was the core technology inside Google’s service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Also called  “</a:t>
            </a:r>
            <a:r>
              <a:rPr i="1" lang="en-US"/>
              <a:t>Sutskever model</a:t>
            </a:r>
            <a:r>
              <a:rPr lang="en-US"/>
              <a:t>” for direct end-to-end machine translation.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248f56346_0_1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VISUALIZATION</a:t>
            </a:r>
            <a:endParaRPr/>
          </a:p>
        </p:txBody>
      </p:sp>
      <p:pic>
        <p:nvPicPr>
          <p:cNvPr id="146" name="Google Shape;146;gd248f56346_0_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30507" l="23384" r="18761" t="21427"/>
          <a:stretch/>
        </p:blipFill>
        <p:spPr>
          <a:xfrm>
            <a:off x="207995" y="1975104"/>
            <a:ext cx="7017600" cy="3279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7" name="Google Shape;147;gd248f56346_0_19"/>
          <p:cNvPicPr preferRelativeResize="0"/>
          <p:nvPr/>
        </p:nvPicPr>
        <p:blipFill rotWithShape="1">
          <a:blip r:embed="rId4">
            <a:alphaModFix/>
          </a:blip>
          <a:srcRect b="37066" l="25098" r="25202" t="16889"/>
          <a:stretch/>
        </p:blipFill>
        <p:spPr>
          <a:xfrm>
            <a:off x="6096000" y="2895753"/>
            <a:ext cx="6059424" cy="315772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11"/>
          <p:cNvPicPr preferRelativeResize="0"/>
          <p:nvPr/>
        </p:nvPicPr>
        <p:blipFill rotWithShape="1">
          <a:blip r:embed="rId3">
            <a:alphaModFix/>
          </a:blip>
          <a:srcRect b="14561" l="34836" r="36053" t="17544"/>
          <a:stretch/>
        </p:blipFill>
        <p:spPr>
          <a:xfrm>
            <a:off x="164480" y="166615"/>
            <a:ext cx="5252472" cy="636087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1"/>
          <p:cNvSpPr/>
          <p:nvPr/>
        </p:nvSpPr>
        <p:spPr>
          <a:xfrm>
            <a:off x="5732413" y="484595"/>
            <a:ext cx="6096000" cy="4801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Transformer follows stacked self-attention and point-wise, fully connected layers for both the encoder and decoder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each step, it applies a self-attention mechanism which directly models relationships between all words in a sentence, regardless of their respective position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Example  - “I arrived at the bank after crossing the river”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compute the next representation for a given word - “bank” for example - the Transformer compares it to every other word in the sentence and  derives an attention score for every other word in the sentence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</a:t>
            </a:r>
            <a:r>
              <a:rPr b="1"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attention scores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determine how much each of the other words should contribute to the next representation of “bank” 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12"/>
          <p:cNvSpPr/>
          <p:nvPr/>
        </p:nvSpPr>
        <p:spPr>
          <a:xfrm>
            <a:off x="5535560" y="370568"/>
            <a:ext cx="6096000" cy="5632311"/>
          </a:xfrm>
          <a:prstGeom prst="rect">
            <a:avLst/>
          </a:prstGeom>
          <a:noFill/>
          <a:ln cap="flat" cmpd="sng" w="9525">
            <a:solidFill>
              <a:srgbClr val="8F8F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Encoder is composed of a stack of N = 6 identical layers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layer has two sub-layers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 A multi-head self-attention mechanism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Positionwise fully connected feed-forward network.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 of each sub-layer is LayerNorm(x + Sublayer(x)), where Sublayer(x) is the function implemented by the sub-layer itself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sub-layers in the model, as well as the embedding layers, produce outputs of dimension dmodel = 512.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Decoder is also composed of a stack of N = 6 identical layers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Three sub-layers in each layer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One additional multi-head attention over the output of the encoder stack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Residual connections around each of the sub-layers, followed by layer normalization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Output embeddings are offset by one position, ensuring that the predictions for position i can depend only on the known outputs at positions less than i.</a:t>
            </a:r>
            <a:endParaRPr/>
          </a:p>
        </p:txBody>
      </p:sp>
      <p:pic>
        <p:nvPicPr>
          <p:cNvPr id="583" name="Google Shape;583;p12"/>
          <p:cNvPicPr preferRelativeResize="0"/>
          <p:nvPr/>
        </p:nvPicPr>
        <p:blipFill rotWithShape="1">
          <a:blip r:embed="rId3">
            <a:alphaModFix/>
          </a:blip>
          <a:srcRect b="14561" l="34836" r="36053" t="17544"/>
          <a:stretch/>
        </p:blipFill>
        <p:spPr>
          <a:xfrm>
            <a:off x="164480" y="166615"/>
            <a:ext cx="5252472" cy="6360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3"/>
          <p:cNvSpPr/>
          <p:nvPr/>
        </p:nvSpPr>
        <p:spPr>
          <a:xfrm>
            <a:off x="1274603" y="2141925"/>
            <a:ext cx="4474464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 attention function is a function that maps a query and a set of key-value pairs to an output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Query,  keys, values, and output are all vectors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output is computed as a weighted sum of the values,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where the weight assigned to each value is computed by a compatibility function of the query with the corresponding key</a:t>
            </a:r>
            <a:endParaRPr/>
          </a:p>
        </p:txBody>
      </p:sp>
      <p:sp>
        <p:nvSpPr>
          <p:cNvPr id="589" name="Google Shape;589;p1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ATTENTION</a:t>
            </a:r>
            <a:endParaRPr/>
          </a:p>
        </p:txBody>
      </p:sp>
      <p:pic>
        <p:nvPicPr>
          <p:cNvPr id="590" name="Google Shape;590;p13"/>
          <p:cNvPicPr preferRelativeResize="0"/>
          <p:nvPr/>
        </p:nvPicPr>
        <p:blipFill rotWithShape="1">
          <a:blip r:embed="rId3">
            <a:alphaModFix/>
          </a:blip>
          <a:srcRect b="22988" l="27425" r="55508" t="30001"/>
          <a:stretch/>
        </p:blipFill>
        <p:spPr>
          <a:xfrm>
            <a:off x="6547106" y="1955042"/>
            <a:ext cx="4078147" cy="393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LEARNING CONTEXTUAL ASSOCIATION SCORES THROUGH ATTENTION</a:t>
            </a:r>
            <a:endParaRPr/>
          </a:p>
        </p:txBody>
      </p:sp>
      <p:sp>
        <p:nvSpPr>
          <p:cNvPr id="596" name="Google Shape;596;p14"/>
          <p:cNvSpPr/>
          <p:nvPr/>
        </p:nvSpPr>
        <p:spPr>
          <a:xfrm>
            <a:off x="1551314" y="1955042"/>
            <a:ext cx="6096000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input consists of queries and keys of dimension d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values of dimension d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Compute the dot products of the query with all keys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Divide each by √ d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k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apply a softmax function to obtain the weights on the values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 practice, the attention function is computed on a set of queries simultaneously, packed together into a matrix Q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keys and values are also packed together into matrices K and V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Matrix of outputs is computed as: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97" name="Google Shape;597;p14"/>
          <p:cNvPicPr preferRelativeResize="0"/>
          <p:nvPr/>
        </p:nvPicPr>
        <p:blipFill rotWithShape="1">
          <a:blip r:embed="rId3">
            <a:alphaModFix/>
          </a:blip>
          <a:srcRect b="22988" l="27425" r="55508" t="30001"/>
          <a:stretch/>
        </p:blipFill>
        <p:spPr>
          <a:xfrm>
            <a:off x="7647314" y="1955042"/>
            <a:ext cx="4078147" cy="393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4"/>
          <p:cNvPicPr preferRelativeResize="0"/>
          <p:nvPr/>
        </p:nvPicPr>
        <p:blipFill rotWithShape="1">
          <a:blip r:embed="rId4">
            <a:alphaModFix/>
          </a:blip>
          <a:srcRect b="39733" l="36500" r="38800" t="48533"/>
          <a:stretch/>
        </p:blipFill>
        <p:spPr>
          <a:xfrm>
            <a:off x="4847591" y="5373352"/>
            <a:ext cx="3011424" cy="80467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99" name="Google Shape;599;p14"/>
          <p:cNvSpPr txBox="1"/>
          <p:nvPr/>
        </p:nvSpPr>
        <p:spPr>
          <a:xfrm>
            <a:off x="6998769" y="6053481"/>
            <a:ext cx="4591450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Query Bank – Position key (i) – value - river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Query Bank – Position key (1)  - value - money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ADVANTAGE OVER RNN AND CNN</a:t>
            </a:r>
            <a:endParaRPr/>
          </a:p>
        </p:txBody>
      </p:sp>
      <p:sp>
        <p:nvSpPr>
          <p:cNvPr id="605" name="Google Shape;605;p1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Learning long-range dependencies is a key challenge for sequential networks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Ability to learn such dependencies is affected by the length of the paths forward and backward signals have to traverse in the network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Shorter paths are learnt better in RNN or CNN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Self-attention layer of BERT connects all positions with a constant number of sequentially executed operations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Self-attention layers are therefore faster than recurrent layers  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USING PRE-TRAINED  BERT FOR NLP TASKS</a:t>
            </a:r>
            <a:endParaRPr/>
          </a:p>
        </p:txBody>
      </p:sp>
      <p:sp>
        <p:nvSpPr>
          <p:cNvPr id="611" name="Google Shape;611;p1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Two main strategies: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 </a:t>
            </a:r>
            <a:r>
              <a:rPr i="1" lang="en-US" sz="2000"/>
              <a:t>feature-based</a:t>
            </a:r>
            <a:r>
              <a:rPr lang="en-US" sz="2000"/>
              <a:t> approach, which uses the pre-trained representations as additional features to the downstream task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Task-specific architecture are created and parameters tuned for it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i="1" lang="en-US" sz="2000"/>
              <a:t>Fine-tuning </a:t>
            </a:r>
            <a:r>
              <a:rPr lang="en-US" sz="2000"/>
              <a:t> BERT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 f</a:t>
            </a:r>
            <a:r>
              <a:rPr i="1" lang="en-US" sz="2000"/>
              <a:t>ine-tunes</a:t>
            </a:r>
            <a:r>
              <a:rPr lang="en-US" sz="2000"/>
              <a:t> </a:t>
            </a:r>
            <a:r>
              <a:rPr lang="en-US" sz="2000">
                <a:solidFill>
                  <a:srgbClr val="FF0000"/>
                </a:solidFill>
              </a:rPr>
              <a:t>deep bi-directional representations</a:t>
            </a:r>
            <a:r>
              <a:rPr lang="en-US" sz="2000"/>
              <a:t> for the task with minimal task-specific parameters 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TRADITIONAL NLP TASKS</a:t>
            </a:r>
            <a:endParaRPr/>
          </a:p>
        </p:txBody>
      </p:sp>
      <p:sp>
        <p:nvSpPr>
          <p:cNvPr id="617" name="Google Shape;617;p20"/>
          <p:cNvSpPr txBox="1"/>
          <p:nvPr>
            <p:ph idx="1" type="body"/>
          </p:nvPr>
        </p:nvSpPr>
        <p:spPr>
          <a:xfrm>
            <a:off x="1451579" y="2015732"/>
            <a:ext cx="9603275" cy="38410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Sentence Classification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Named Entity Recognition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Question Answering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Paraphrasing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Easy 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Original - He loves to eat pizza.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Paraphrase - Pizza is his favorite dish.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Difficult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Original</a:t>
            </a:r>
            <a:r>
              <a:rPr b="1" lang="en-US" sz="1900"/>
              <a:t>:</a:t>
            </a:r>
            <a:r>
              <a:rPr lang="en-US" sz="1900"/>
              <a:t> Her life spanned years of incredible change for women as they gained more rights than ever before.</a:t>
            </a:r>
            <a:br>
              <a:rPr lang="en-US" sz="1900"/>
            </a:br>
            <a:r>
              <a:rPr lang="en-US" sz="1900"/>
              <a:t>Paraphrase: She lived through the exciting era of women's liberation.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1"/>
          <p:cNvSpPr/>
          <p:nvPr/>
        </p:nvSpPr>
        <p:spPr>
          <a:xfrm flipH="1" rot="10800000">
            <a:off x="3920289" y="2145718"/>
            <a:ext cx="3023547" cy="82651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3" name="Google Shape;623;p21"/>
          <p:cNvSpPr txBox="1"/>
          <p:nvPr>
            <p:ph type="title"/>
          </p:nvPr>
        </p:nvSpPr>
        <p:spPr>
          <a:xfrm>
            <a:off x="1092763" y="387976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FEATURE BASED APPROACH  FOR SENTENCE – PAIR CLASSIFICATION</a:t>
            </a:r>
            <a:endParaRPr/>
          </a:p>
        </p:txBody>
      </p:sp>
      <p:pic>
        <p:nvPicPr>
          <p:cNvPr id="624" name="Google Shape;624;p21"/>
          <p:cNvPicPr preferRelativeResize="0"/>
          <p:nvPr/>
        </p:nvPicPr>
        <p:blipFill rotWithShape="1">
          <a:blip r:embed="rId3">
            <a:alphaModFix/>
          </a:blip>
          <a:srcRect b="14133" l="17899" r="54157" t="36698"/>
          <a:stretch/>
        </p:blipFill>
        <p:spPr>
          <a:xfrm>
            <a:off x="462987" y="2090310"/>
            <a:ext cx="3457302" cy="3421923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21"/>
          <p:cNvSpPr/>
          <p:nvPr/>
        </p:nvSpPr>
        <p:spPr>
          <a:xfrm>
            <a:off x="4109012" y="2972228"/>
            <a:ext cx="7940233" cy="3046988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ttach an additional layer for classification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 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 layer for classification with Softmax at  output</a:t>
            </a:r>
            <a:endParaRPr/>
          </a:p>
          <a:p>
            <a:pPr indent="-571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exists a BertClassifier Model which loads pre-trained sentence representations</a:t>
            </a:r>
            <a:endParaRPr/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Reads additional inputs for training</a:t>
            </a:r>
            <a:endParaRPr/>
          </a:p>
          <a:p>
            <a:pPr indent="-571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runs the classifier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very few epochs</a:t>
            </a:r>
            <a:endParaRPr/>
          </a:p>
          <a:p>
            <a:pPr indent="-171450" lvl="1" marL="6286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Learns classification </a:t>
            </a:r>
            <a:endParaRPr/>
          </a:p>
        </p:txBody>
      </p:sp>
      <p:sp>
        <p:nvSpPr>
          <p:cNvPr id="626" name="Google Shape;626;p21"/>
          <p:cNvSpPr txBox="1"/>
          <p:nvPr/>
        </p:nvSpPr>
        <p:spPr>
          <a:xfrm>
            <a:off x="3920289" y="2067101"/>
            <a:ext cx="2520812" cy="375097"/>
          </a:xfrm>
          <a:prstGeom prst="rect">
            <a:avLst/>
          </a:prstGeom>
          <a:solidFill>
            <a:schemeClr val="accent1"/>
          </a:solidFill>
          <a:ln cap="flat" cmpd="sng" w="222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Load pre-trained Model 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2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CLASSIFICATION</a:t>
            </a:r>
            <a:endParaRPr/>
          </a:p>
        </p:txBody>
      </p:sp>
      <p:sp>
        <p:nvSpPr>
          <p:cNvPr id="632" name="Google Shape;632;p2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For every token in the text – its final embedding is fed to the START / END token classifiers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Each classifier has a single set of weights which is learnt during training 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After taking the dot product between the output embeddings and the START / END weights - apply the </a:t>
            </a:r>
            <a:r>
              <a:rPr i="1" lang="en-US"/>
              <a:t>softmax</a:t>
            </a:r>
            <a:r>
              <a:rPr lang="en-US"/>
              <a:t> activation to produce a probability distribution over all of the words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During training – the actual START / END token should have the maximum weight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During application - Whichever word has the highest probability of being the START/END token is the one that is picked as answer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d248f56346_0_122"/>
          <p:cNvSpPr txBox="1"/>
          <p:nvPr>
            <p:ph type="title"/>
          </p:nvPr>
        </p:nvSpPr>
        <p:spPr>
          <a:xfrm>
            <a:off x="913379" y="20484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Some challenges that remained</a:t>
            </a:r>
            <a:endParaRPr/>
          </a:p>
        </p:txBody>
      </p:sp>
      <p:sp>
        <p:nvSpPr>
          <p:cNvPr id="153" name="Google Shape;153;gd248f56346_0_122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gd248f56346_0_122"/>
          <p:cNvPicPr preferRelativeResize="0"/>
          <p:nvPr/>
        </p:nvPicPr>
        <p:blipFill rotWithShape="1">
          <a:blip r:embed="rId3">
            <a:alphaModFix/>
          </a:blip>
          <a:srcRect b="21763" l="4778" r="6560" t="26468"/>
          <a:stretch/>
        </p:blipFill>
        <p:spPr>
          <a:xfrm>
            <a:off x="913375" y="1253950"/>
            <a:ext cx="10886899" cy="461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248f56346_0_12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Transformer Architecture</a:t>
            </a:r>
            <a:endParaRPr/>
          </a:p>
        </p:txBody>
      </p:sp>
      <p:sp>
        <p:nvSpPr>
          <p:cNvPr id="160" name="Google Shape;160;gd248f56346_0_128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230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Lora"/>
              <a:buChar char="•"/>
            </a:pPr>
            <a:r>
              <a:rPr lang="en-US" sz="2200">
                <a:solidFill>
                  <a:srgbClr val="212529"/>
                </a:solidFill>
                <a:latin typeface="Lora"/>
                <a:ea typeface="Lora"/>
                <a:cs typeface="Lora"/>
                <a:sym typeface="Lora"/>
              </a:rPr>
              <a:t>Transformer architecture was introduced as a novel pure attention-only sequence-to-sequence architecture</a:t>
            </a:r>
            <a:endParaRPr sz="2200">
              <a:solidFill>
                <a:srgbClr val="212529"/>
              </a:solidFill>
              <a:latin typeface="Lora"/>
              <a:ea typeface="Lora"/>
              <a:cs typeface="Lora"/>
              <a:sym typeface="Lora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Lora"/>
              <a:buChar char="•"/>
            </a:pPr>
            <a:r>
              <a:rPr lang="en-US" sz="2200">
                <a:solidFill>
                  <a:srgbClr val="212529"/>
                </a:solidFill>
                <a:latin typeface="Lora"/>
                <a:ea typeface="Lora"/>
                <a:cs typeface="Lora"/>
                <a:sym typeface="Lora"/>
              </a:rPr>
              <a:t> Ability for parallelizable training</a:t>
            </a:r>
            <a:endParaRPr sz="2200">
              <a:solidFill>
                <a:srgbClr val="212529"/>
              </a:solidFill>
              <a:latin typeface="Lora"/>
              <a:ea typeface="Lora"/>
              <a:cs typeface="Lora"/>
              <a:sym typeface="Lora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2200"/>
              <a:buFont typeface="Lora"/>
              <a:buChar char="•"/>
            </a:pPr>
            <a:r>
              <a:rPr lang="en-US" sz="2200">
                <a:solidFill>
                  <a:srgbClr val="212529"/>
                </a:solidFill>
                <a:latin typeface="Lora"/>
                <a:ea typeface="Lora"/>
                <a:cs typeface="Lora"/>
                <a:sym typeface="Lora"/>
              </a:rPr>
              <a:t>General performance improvement </a:t>
            </a:r>
            <a:endParaRPr sz="2200">
              <a:solidFill>
                <a:srgbClr val="212529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2020-06-20T05:24:44Z</dcterms:created>
  <dc:creator>Lipika  Dey</dc:creator>
</cp:coreProperties>
</file>